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0" r:id="rId4"/>
    <p:sldId id="307" r:id="rId5"/>
    <p:sldId id="302" r:id="rId6"/>
    <p:sldId id="338" r:id="rId7"/>
    <p:sldId id="352" r:id="rId8"/>
    <p:sldId id="339" r:id="rId9"/>
    <p:sldId id="262" r:id="rId10"/>
    <p:sldId id="340" r:id="rId11"/>
    <p:sldId id="341" r:id="rId12"/>
    <p:sldId id="342" r:id="rId13"/>
    <p:sldId id="343" r:id="rId14"/>
    <p:sldId id="301" r:id="rId15"/>
    <p:sldId id="344" r:id="rId16"/>
    <p:sldId id="345" r:id="rId17"/>
    <p:sldId id="347" r:id="rId18"/>
    <p:sldId id="346" r:id="rId19"/>
    <p:sldId id="333" r:id="rId20"/>
    <p:sldId id="274" r:id="rId21"/>
    <p:sldId id="348" r:id="rId22"/>
    <p:sldId id="349" r:id="rId23"/>
    <p:sldId id="350" r:id="rId24"/>
    <p:sldId id="351" r:id="rId25"/>
    <p:sldId id="279" r:id="rId26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8235" autoAdjust="0"/>
  </p:normalViewPr>
  <p:slideViewPr>
    <p:cSldViewPr snapToGrid="0">
      <p:cViewPr varScale="1">
        <p:scale>
          <a:sx n="53" d="100"/>
          <a:sy n="53" d="100"/>
        </p:scale>
        <p:origin x="1805" y="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28.02.2025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28.02.2025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509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791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202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977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t>28.02.2025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a.lipska@polcentrum.pl" TargetMode="External"/><Relationship Id="rId2" Type="http://schemas.openxmlformats.org/officeDocument/2006/relationships/hyperlink" Target="mailto:magdalena.graczyk@polcentrum.p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060" y="1347697"/>
            <a:ext cx="5974542" cy="4071795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Generator społeczny </a:t>
            </a:r>
            <a:br>
              <a:rPr lang="pl-PL" altLang="pl-PL" b="1" dirty="0"/>
            </a:br>
            <a:br>
              <a:rPr lang="pl-PL" altLang="pl-PL" b="1" dirty="0"/>
            </a:br>
            <a:r>
              <a:rPr lang="pl-PL" altLang="pl-PL" b="1" dirty="0"/>
              <a:t>–  szkolenie dla wnioskodawców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781166"/>
            <a:ext cx="5997002" cy="1133061"/>
          </a:xfrm>
        </p:spPr>
        <p:txBody>
          <a:bodyPr/>
          <a:lstStyle/>
          <a:p>
            <a:r>
              <a:rPr lang="pl-PL" altLang="pl-PL" b="1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b="1" dirty="0">
                <a:latin typeface="+mj-lt"/>
              </a:rPr>
              <a:t>Lokalnie 2025</a:t>
            </a:r>
            <a:r>
              <a:rPr lang="pl-PL" altLang="pl-PL" b="1" dirty="0">
                <a:solidFill>
                  <a:schemeClr val="tx1"/>
                </a:solidFill>
                <a:latin typeface="+mj-lt"/>
              </a:rPr>
              <a:t>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10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227040" y="3105835"/>
            <a:ext cx="28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910466" y="0"/>
            <a:ext cx="3144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3006316" y="795770"/>
            <a:ext cx="8877960" cy="580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>
                <a:latin typeface="+mj-lt"/>
              </a:rPr>
              <a:t>Wnioskodawca zostanie przekierowany do formularza weryfikującego Ośrodek Działaj Lokalnie (ODL). Aby umożliwić dalsze wypełnianie wniosku należy odpowiednio wybrać z listy rozwijalnej: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b="1" dirty="0">
                <a:latin typeface="+mj-lt"/>
              </a:rPr>
              <a:t>	a. województwo: </a:t>
            </a:r>
            <a:r>
              <a:rPr lang="pl-PL" dirty="0">
                <a:latin typeface="+mj-lt"/>
              </a:rPr>
              <a:t>łódzkie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b="1" dirty="0">
                <a:latin typeface="+mj-lt"/>
              </a:rPr>
              <a:t>	b. gmina: 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gmina realizacji projektu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b="1" dirty="0">
                <a:latin typeface="+mj-lt"/>
              </a:rPr>
              <a:t>	c. wybierz gdzie chcesz złożyć wniosek </a:t>
            </a:r>
            <a:r>
              <a:rPr lang="pl-PL" dirty="0">
                <a:latin typeface="+mj-lt"/>
              </a:rPr>
              <a:t>– w tym miejscu 	pojawia się możliwość wyboru ODL przy 	Stowarzyszeniu Lokalna Grupa Działania 	„POLCENTRUM”.</a:t>
            </a:r>
          </a:p>
          <a:p>
            <a:pPr algn="just"/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42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266663" y="3243649"/>
            <a:ext cx="1862254" cy="681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448693" y="1292863"/>
            <a:ext cx="1182030" cy="26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8" y="143501"/>
            <a:ext cx="11750565" cy="657099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7898" y="823678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flipV="1">
            <a:off x="10426390" y="1415820"/>
            <a:ext cx="1182029" cy="2693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11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227040" y="3105835"/>
            <a:ext cx="28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910466" y="0"/>
            <a:ext cx="3144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zawartości 1"/>
          <p:cNvSpPr>
            <a:spLocks noGrp="1"/>
          </p:cNvSpPr>
          <p:nvPr>
            <p:ph sz="quarter" idx="4"/>
          </p:nvPr>
        </p:nvSpPr>
        <p:spPr>
          <a:xfrm>
            <a:off x="3009239" y="680225"/>
            <a:ext cx="8978321" cy="617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+mj-lt"/>
              </a:rPr>
              <a:t>!! UWAGA !!</a:t>
            </a:r>
            <a:r>
              <a:rPr lang="pl-PL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Nie jest możliwe wybranie ODL, a tym samym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rozpoczęcie etapu uzupełniania wniosku jeśli nabór wniosków nie został uruchomiony, tj. poza terminem wskazanym w ogłoszeniu i regulaminie lokalnego konkursu grantowego.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       W takim przypadku na etapie wyboru ODL pojawi się komunikat: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u="sng" dirty="0">
                <a:latin typeface="+mj-lt"/>
              </a:rPr>
              <a:t>„Aktualnie nie jest prowadzony nabór wniosków na tym terenie. O szczegóły możesz pytać w Ośrodku Działaj Lokalnie: ... „.</a:t>
            </a:r>
            <a:r>
              <a:rPr lang="pl-PL" dirty="0">
                <a:latin typeface="+mj-lt"/>
              </a:rPr>
              <a:t>     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3100038" y="3434576"/>
            <a:ext cx="401444" cy="3345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4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74372" y="1594401"/>
            <a:ext cx="9057432" cy="3193851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latin typeface="+mj-lt"/>
              </a:rPr>
              <a:t>Wnioskodawca rozpoczyna tworzenie wniosku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od oświadczeń RODO.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Dwie pierwsze zgody na udostępnienie danych są obowiązkowe – bez nich Wnioskodawca nie będzie miał możliwości dalszego edytowania wniosku. Ostatnie, trzecie jest zgodą dobrowolną.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21" y="3464261"/>
            <a:ext cx="4089269" cy="408926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9289" r="62386" b="46659"/>
          <a:stretch/>
        </p:blipFill>
        <p:spPr>
          <a:xfrm>
            <a:off x="0" y="1959310"/>
            <a:ext cx="3168000" cy="29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0953" y="180718"/>
            <a:ext cx="11816608" cy="654075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 rot="5400000">
            <a:off x="2169251" y="3462117"/>
            <a:ext cx="2920939" cy="256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0381785" y="1299971"/>
            <a:ext cx="1260088" cy="26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67629" y="735979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54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07825" y="565847"/>
            <a:ext cx="9057432" cy="6155628"/>
          </a:xfrm>
        </p:spPr>
        <p:txBody>
          <a:bodyPr>
            <a:noAutofit/>
          </a:bodyPr>
          <a:lstStyle/>
          <a:p>
            <a:pPr lvl="0"/>
            <a:r>
              <a:rPr lang="pl-PL" dirty="0">
                <a:latin typeface="+mj-lt"/>
              </a:rPr>
              <a:t>W kolejnym etapie pojawia się docelowy wniosek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z nadanym automatycznie numerem dokumentu. </a:t>
            </a:r>
          </a:p>
          <a:p>
            <a:pPr lvl="0"/>
            <a:endParaRPr lang="pl-PL" dirty="0">
              <a:latin typeface="+mj-lt"/>
            </a:endParaRPr>
          </a:p>
          <a:p>
            <a:pPr lvl="0"/>
            <a:r>
              <a:rPr lang="pl-PL" dirty="0">
                <a:latin typeface="+mj-lt"/>
              </a:rPr>
              <a:t>Wniosek podzielony jest na VII zakładek: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a. informacje podstawowe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b. realizator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c. opis projektu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d. plan działań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e. promocja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f.  finanse</a:t>
            </a:r>
          </a:p>
          <a:p>
            <a:pPr marL="0" lvl="0" indent="0">
              <a:buNone/>
            </a:pPr>
            <a:r>
              <a:rPr lang="pl-PL" dirty="0">
                <a:latin typeface="+mj-lt"/>
              </a:rPr>
              <a:t>	g. oświadczenia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649">
            <a:off x="7627114" y="3324252"/>
            <a:ext cx="5111637" cy="37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1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050198" y="1934399"/>
            <a:ext cx="2101666" cy="50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437541" y="1277668"/>
            <a:ext cx="1260088" cy="26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5" y="108442"/>
            <a:ext cx="11995931" cy="664111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050198" y="2204223"/>
            <a:ext cx="2287519" cy="475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89572" y="836338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10549051" y="1426971"/>
            <a:ext cx="1182029" cy="2693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91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903" y="124963"/>
            <a:ext cx="11871959" cy="659651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351281" y="1733677"/>
            <a:ext cx="8547070" cy="418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0404088" y="1255366"/>
            <a:ext cx="1260088" cy="26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6478" y="680224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03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 dirty="0"/>
          </a:p>
        </p:txBody>
      </p:sp>
      <p:sp>
        <p:nvSpPr>
          <p:cNvPr id="6" name="Symbol zastępczy zawartości 1"/>
          <p:cNvSpPr>
            <a:spLocks noGrp="1"/>
          </p:cNvSpPr>
          <p:nvPr>
            <p:ph sz="quarter" idx="4"/>
          </p:nvPr>
        </p:nvSpPr>
        <p:spPr>
          <a:xfrm>
            <a:off x="3009239" y="144966"/>
            <a:ext cx="8978321" cy="6713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+mj-lt"/>
              </a:rPr>
              <a:t>!! UWAGA !!</a:t>
            </a:r>
            <a:r>
              <a:rPr lang="pl-PL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Punkt I.1.4 dotyczy wyboru ścieżki tematycznej. </a:t>
            </a:r>
          </a:p>
          <a:p>
            <a:pPr marL="0" indent="0" algn="just">
              <a:buNone/>
            </a:pPr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Zgodnie z </a:t>
            </a:r>
            <a:r>
              <a:rPr lang="pl-PL" b="1" dirty="0">
                <a:latin typeface="+mj-lt"/>
              </a:rPr>
              <a:t>§4 pkt 7</a:t>
            </a:r>
            <a:r>
              <a:rPr lang="pl-PL" dirty="0">
                <a:latin typeface="+mj-lt"/>
              </a:rPr>
              <a:t>,</a:t>
            </a:r>
            <a:r>
              <a:rPr lang="pl-PL" b="1" dirty="0">
                <a:latin typeface="+mj-lt"/>
              </a:rPr>
              <a:t> Regulaminu Lokalnego Konkursu Grantowego DL 2025</a:t>
            </a:r>
            <a:r>
              <a:rPr lang="pl-PL" dirty="0">
                <a:latin typeface="+mj-lt"/>
              </a:rPr>
              <a:t>, „w roku 2025 w ramach Konkursów prowadzonych przez wszystkie ODL, prowadzone będą trzy ogólnopolskie ścieżki tematyczne: </a:t>
            </a:r>
          </a:p>
          <a:p>
            <a:pPr marL="0" indent="0">
              <a:buNone/>
            </a:pP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	a. „Dialog międzykulturowy w działaniu”,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	b. „Działaj ekologicznie”,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	c. „Młodzi działają lokalnie”,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       Jeżeli planowany Projekt wpisuje się w założenia danej ścieżki, należy wpisać nazwę ścieżki w odpowiedzi na stosowne pytanie, poprzez wpisanie nazwy i wyszukanie z rozwijalnej listy. Jeżeli Projekt nie wpisuje się w żadną ze ścieżek, należy wpisać: </a:t>
            </a:r>
            <a:r>
              <a:rPr lang="pl-PL" b="1" dirty="0">
                <a:solidFill>
                  <a:srgbClr val="FF0000"/>
                </a:solidFill>
                <a:latin typeface="+mj-lt"/>
              </a:rPr>
              <a:t>nie dotyczy. 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27151" r="30945" b="45056"/>
          <a:stretch/>
        </p:blipFill>
        <p:spPr>
          <a:xfrm>
            <a:off x="-180568" y="1791483"/>
            <a:ext cx="318980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0370634" y="1261496"/>
            <a:ext cx="1260088" cy="26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6" y="106417"/>
            <a:ext cx="11813628" cy="664516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518549" y="2968880"/>
            <a:ext cx="7835251" cy="233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6478" y="791734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0426390" y="1404669"/>
            <a:ext cx="1182029" cy="2693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45817"/>
            <a:ext cx="1626221" cy="127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910466" y="0"/>
            <a:ext cx="3144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3031542" y="259188"/>
            <a:ext cx="9034077" cy="659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Zaleca się zapisanie wniosku po wypełnieniu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każdej zakładki.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Poprawność zapisania dokumentu potwierdzona będzie oknem dialogowym u góry ekranu.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Wcześniejsze zamknięcie Generatora skutkować może niezapisaniem się wypełnionych rubryk formularza,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co za tym idzie, wnioskodawca będzie musiał rozpocząć wypełnianie wniosku od początku.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Po zapisaniu wniosku, automatycznie przechodzi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on do pierwszej zakładki.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28754" b="44255"/>
          <a:stretch/>
        </p:blipFill>
        <p:spPr>
          <a:xfrm>
            <a:off x="-138345" y="1796263"/>
            <a:ext cx="316988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910466" y="0"/>
            <a:ext cx="3144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8" y="148347"/>
            <a:ext cx="11664544" cy="6561306"/>
          </a:xfrm>
          <a:prstGeom prst="rect">
            <a:avLst/>
          </a:prstGeom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482146" y="1266517"/>
            <a:ext cx="1260088" cy="26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78780" y="825187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537891" y="702526"/>
            <a:ext cx="5034437" cy="981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784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 dirty="0"/>
          </a:p>
        </p:txBody>
      </p:sp>
      <p:sp>
        <p:nvSpPr>
          <p:cNvPr id="7" name="Tytuł 5"/>
          <p:cNvSpPr txBox="1">
            <a:spLocks/>
          </p:cNvSpPr>
          <p:nvPr/>
        </p:nvSpPr>
        <p:spPr>
          <a:xfrm>
            <a:off x="4004217" y="156117"/>
            <a:ext cx="4161264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rgbClr val="92D050"/>
                </a:solidFill>
              </a:rPr>
              <a:t>Uwagi końcowe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81361" y="1361880"/>
            <a:ext cx="115638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+mj-lt"/>
              </a:rPr>
              <a:t>Wniosek powinien być zgody ze stanem faktycznym i spójny. </a:t>
            </a:r>
          </a:p>
          <a:p>
            <a:endParaRPr lang="pl-PL" sz="2800" dirty="0">
              <a:latin typeface="+mj-lt"/>
            </a:endParaRPr>
          </a:p>
          <a:p>
            <a:pPr algn="just"/>
            <a:r>
              <a:rPr lang="pl-PL" sz="2800" dirty="0">
                <a:latin typeface="+mj-lt"/>
              </a:rPr>
              <a:t>       Jeśli zgodnie z KRS dwie osoby są upoważnione do reprezentowania Wnioskodawcy, należy wpisać dane obu osób. </a:t>
            </a:r>
          </a:p>
          <a:p>
            <a:pPr algn="just"/>
            <a:endParaRPr lang="pl-PL" sz="2800" dirty="0">
              <a:latin typeface="+mj-lt"/>
            </a:endParaRPr>
          </a:p>
          <a:p>
            <a:pPr algn="just"/>
            <a:r>
              <a:rPr lang="pl-PL" sz="2800" dirty="0">
                <a:latin typeface="+mj-lt"/>
              </a:rPr>
              <a:t>       Jeśli Wnioskodawca wskazuje np. na 4 miesięczną realizację projektu, </a:t>
            </a:r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w zakładce „</a:t>
            </a:r>
            <a:r>
              <a:rPr lang="pl-PL" sz="2800" i="1" dirty="0">
                <a:latin typeface="+mj-lt"/>
              </a:rPr>
              <a:t>IV. Plan działań” </a:t>
            </a:r>
            <a:r>
              <a:rPr lang="pl-PL" sz="2800" dirty="0">
                <a:latin typeface="+mj-lt"/>
              </a:rPr>
              <a:t>należy wpisać spójne działania na 4 miesiące. </a:t>
            </a:r>
            <a:br>
              <a:rPr lang="pl-PL" sz="2800" dirty="0">
                <a:latin typeface="+mj-lt"/>
              </a:rPr>
            </a:br>
            <a:endParaRPr lang="pl-PL" sz="2800" dirty="0">
              <a:latin typeface="+mj-lt"/>
            </a:endParaRPr>
          </a:p>
          <a:p>
            <a:pPr algn="just"/>
            <a:endParaRPr lang="pl-PL" sz="28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+mj-lt"/>
              </a:rPr>
              <a:t>Wypełniony wniosek należy przesłać do ODL poprzez kliknięcie </a:t>
            </a:r>
            <a:br>
              <a:rPr lang="pl-PL" sz="2800" dirty="0">
                <a:latin typeface="+mj-lt"/>
              </a:rPr>
            </a:br>
            <a:r>
              <a:rPr lang="pl-PL" sz="2800" i="1" dirty="0">
                <a:latin typeface="+mj-lt"/>
              </a:rPr>
              <a:t>„Zapisz i złóż wniosek” </a:t>
            </a:r>
            <a:r>
              <a:rPr lang="pl-PL" sz="2800" dirty="0">
                <a:latin typeface="+mj-lt"/>
              </a:rPr>
              <a:t>u dołu strony.</a:t>
            </a:r>
          </a:p>
          <a:p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 </a:t>
            </a:r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 </a:t>
            </a:r>
            <a:br>
              <a:rPr lang="pl-PL" sz="2800" dirty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581722" y="2305350"/>
            <a:ext cx="401444" cy="3345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605883" y="3595939"/>
            <a:ext cx="401444" cy="3345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6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73512" y="1524258"/>
            <a:ext cx="115638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+mj-lt"/>
              </a:rPr>
              <a:t>Wnioskodawca ma możliwość konsultowania wniosku: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latin typeface="+mj-lt"/>
              </a:rPr>
              <a:t>osobiście w biurze Stowarzyszenia LGD „POLCENTRUM”</a:t>
            </a:r>
          </a:p>
          <a:p>
            <a:r>
              <a:rPr lang="pl-PL" sz="2800" dirty="0">
                <a:latin typeface="+mj-lt"/>
              </a:rPr>
              <a:t>      ul. Ludwika Norblina 1, 95-015 Głowno </a:t>
            </a:r>
          </a:p>
          <a:p>
            <a:r>
              <a:rPr lang="pl-PL" sz="2800" dirty="0">
                <a:latin typeface="+mj-lt"/>
              </a:rPr>
              <a:t>      od poniedziałku do piątku w godzinach 8:00-16:00</a:t>
            </a:r>
          </a:p>
          <a:p>
            <a:endParaRPr lang="pl-PL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latin typeface="+mj-lt"/>
              </a:rPr>
              <a:t>telefonicznie pod numerem:</a:t>
            </a:r>
            <a:r>
              <a:rPr lang="pl-PL" sz="2800" dirty="0">
                <a:latin typeface="+mj-lt"/>
              </a:rPr>
              <a:t> 42 719 90 64</a:t>
            </a:r>
          </a:p>
          <a:p>
            <a:endParaRPr lang="pl-PL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latin typeface="+mj-lt"/>
              </a:rPr>
              <a:t>za pomocą e-mail pod adresem:</a:t>
            </a:r>
            <a:r>
              <a:rPr lang="pl-PL" sz="2800" dirty="0">
                <a:latin typeface="+mj-lt"/>
              </a:rPr>
              <a:t> </a:t>
            </a:r>
            <a:r>
              <a:rPr lang="pl-PL" sz="2800" dirty="0">
                <a:latin typeface="+mj-lt"/>
                <a:hlinkClick r:id="rId2"/>
              </a:rPr>
              <a:t>magdalena.graczyk@polcentrum.pl</a:t>
            </a:r>
            <a:r>
              <a:rPr lang="pl-PL" sz="2800" dirty="0">
                <a:latin typeface="+mj-lt"/>
              </a:rPr>
              <a:t> lub </a:t>
            </a:r>
            <a:r>
              <a:rPr lang="pl-PL" sz="2800" dirty="0">
                <a:latin typeface="+mj-lt"/>
                <a:hlinkClick r:id="rId3"/>
              </a:rPr>
              <a:t>kamila.lipska@polcentrum.pl</a:t>
            </a:r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 </a:t>
            </a:r>
            <a:br>
              <a:rPr lang="pl-PL" sz="2800" dirty="0">
                <a:latin typeface="+mj-lt"/>
              </a:rPr>
            </a:br>
            <a:r>
              <a:rPr lang="pl-PL" sz="2800" dirty="0">
                <a:latin typeface="+mj-lt"/>
              </a:rPr>
              <a:t> </a:t>
            </a:r>
            <a:br>
              <a:rPr lang="pl-PL" sz="2800" dirty="0">
                <a:latin typeface="+mj-lt"/>
              </a:rPr>
            </a:b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41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092" y="2804986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4400" b="1" dirty="0"/>
              <a:t>Dziękuję za uwagę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108916"/>
            <a:ext cx="10515600" cy="2076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latin typeface="+mj-lt"/>
              </a:rPr>
              <a:t>1. Wnioski w ramach konkursu Działaj Lokalnie należy składać online, poprzez Generator znajdujący się pod linkiem: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>
                <a:latin typeface="+mj-lt"/>
                <a:hlinkClick r:id="rId2"/>
              </a:rPr>
              <a:t>https://generatorspoleczny.pl/</a:t>
            </a:r>
            <a:endParaRPr lang="pl-PL" b="1" dirty="0"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38200" y="1937881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Termin składania wniosków: 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03.03.2025 r. – 03.04.2025 r.</a:t>
            </a:r>
          </a:p>
        </p:txBody>
      </p:sp>
    </p:spTree>
    <p:extLst>
      <p:ext uri="{BB962C8B-B14F-4D97-AF65-F5344CB8AC3E}">
        <p14:creationId xmlns:p14="http://schemas.microsoft.com/office/powerpoint/2010/main" val="94621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 dirty="0"/>
          </a:p>
        </p:txBody>
      </p:sp>
      <p:pic>
        <p:nvPicPr>
          <p:cNvPr id="8" name="Symbol zastępczy zawartości 7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7268" y="100361"/>
            <a:ext cx="11864897" cy="662111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282066" y="3757960"/>
            <a:ext cx="3657601" cy="646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78780" y="680224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7939667" y="2988527"/>
            <a:ext cx="670933" cy="769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8516978" y="2341756"/>
            <a:ext cx="348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Wnioskodawcy, którzy </a:t>
            </a:r>
            <a:r>
              <a:rPr lang="pl-PL" b="1" dirty="0">
                <a:solidFill>
                  <a:srgbClr val="FF0000"/>
                </a:solidFill>
              </a:rPr>
              <a:t>posiadają</a:t>
            </a:r>
            <a:r>
              <a:rPr lang="pl-PL" dirty="0">
                <a:solidFill>
                  <a:srgbClr val="FF0000"/>
                </a:solidFill>
              </a:rPr>
              <a:t> konta z ubiegłorocznego programu logują się  poprzez „Zaloguj się”</a:t>
            </a:r>
          </a:p>
        </p:txBody>
      </p: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4"/>
          </p:nvPr>
        </p:nvSpPr>
        <p:spPr>
          <a:xfrm>
            <a:off x="3010829" y="156117"/>
            <a:ext cx="8344560" cy="656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+mj-lt"/>
              </a:rPr>
              <a:t>!! UWAGA !!</a:t>
            </a:r>
            <a:r>
              <a:rPr lang="pl-PL" b="1" dirty="0">
                <a:latin typeface="+mj-lt"/>
              </a:rPr>
              <a:t> </a:t>
            </a:r>
          </a:p>
          <a:p>
            <a:pPr marL="0" indent="0">
              <a:buNone/>
            </a:pPr>
            <a:endParaRPr lang="pl-PL" u="sng" dirty="0">
              <a:latin typeface="+mj-lt"/>
            </a:endParaRPr>
          </a:p>
          <a:p>
            <a:pPr marL="0" indent="0">
              <a:buNone/>
            </a:pPr>
            <a:r>
              <a:rPr lang="pl-PL" b="1" u="sng" dirty="0">
                <a:solidFill>
                  <a:srgbClr val="FF0000"/>
                </a:solidFill>
                <a:latin typeface="+mj-lt"/>
              </a:rPr>
              <a:t>NOWI Wnioskodawcy</a:t>
            </a:r>
            <a:r>
              <a:rPr lang="pl-PL" u="sng" dirty="0">
                <a:latin typeface="+mj-lt"/>
              </a:rPr>
              <a:t>, którzy jeszcze nie składali  wniosków w ramach „Działaj Lokalnie” powinni zarejestrować się w ‚’Generatorze”.</a:t>
            </a:r>
            <a:endParaRPr lang="pl-PL" dirty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W tym celu klikamy </a:t>
            </a:r>
            <a:r>
              <a:rPr lang="pl-PL" i="1" dirty="0">
                <a:latin typeface="+mj-lt"/>
              </a:rPr>
              <a:t>„Zarejestruj się” </a:t>
            </a:r>
            <a:r>
              <a:rPr lang="pl-PL" dirty="0">
                <a:latin typeface="+mj-lt"/>
              </a:rPr>
              <a:t>i przechodzimy do formularza rejestracji. Należy poprawnie wypełnić widoczne pola. </a:t>
            </a:r>
          </a:p>
          <a:p>
            <a:r>
              <a:rPr lang="pl-PL" dirty="0">
                <a:latin typeface="+mj-lt"/>
              </a:rPr>
              <a:t>Po wpisaniu danych i zaznaczeniu odpowiednich zgód, klikamy </a:t>
            </a:r>
            <a:r>
              <a:rPr lang="pl-PL" i="1" dirty="0">
                <a:latin typeface="+mj-lt"/>
              </a:rPr>
              <a:t>„Zarejestruj się”. 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3128877" y="2515945"/>
            <a:ext cx="401444" cy="3345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56" r="30945" b="72315"/>
          <a:stretch/>
        </p:blipFill>
        <p:spPr>
          <a:xfrm>
            <a:off x="-172107" y="1719000"/>
            <a:ext cx="3169204" cy="34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8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 dirty="0"/>
          </a:p>
        </p:txBody>
      </p:sp>
      <p:pic>
        <p:nvPicPr>
          <p:cNvPr id="8" name="Symbol zastępczy zawartości 7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7268" y="100361"/>
            <a:ext cx="11864897" cy="662111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374887" y="4337825"/>
            <a:ext cx="1003610" cy="37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78780" y="680224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73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4"/>
          </p:nvPr>
        </p:nvSpPr>
        <p:spPr>
          <a:xfrm>
            <a:off x="3031543" y="2631688"/>
            <a:ext cx="8877960" cy="3010828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+mj-lt"/>
              </a:rPr>
              <a:t>System poinformuje o konieczności potwierdzenia rejestracji konta, zgodnie z instrukcją przesłaną na wskazany w formularzu rejestracyjnym adres e-mail. </a:t>
            </a:r>
          </a:p>
          <a:p>
            <a:pPr marL="0" lvl="0" indent="0" algn="just">
              <a:buNone/>
            </a:pPr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Po potwierdzeniu konta, Wnioskodawca ma możliwość zalogowania się do generatora.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" y="144966"/>
            <a:ext cx="3364929" cy="23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8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8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910466" y="0"/>
            <a:ext cx="31446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2978403" y="2336181"/>
            <a:ext cx="8877960" cy="218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latin typeface="+mj-lt"/>
              </a:rPr>
              <a:t>Po zalogowaniu pojawia się okno </a:t>
            </a:r>
            <a:r>
              <a:rPr lang="pl-PL" i="1" dirty="0">
                <a:latin typeface="+mj-lt"/>
              </a:rPr>
              <a:t>„Dostępne Programy”. </a:t>
            </a:r>
          </a:p>
          <a:p>
            <a:pPr marL="0" indent="0" algn="just">
              <a:buNone/>
            </a:pPr>
            <a:endParaRPr lang="pl-PL" dirty="0">
              <a:latin typeface="+mj-lt"/>
            </a:endParaRPr>
          </a:p>
          <a:p>
            <a:pPr algn="just"/>
            <a:r>
              <a:rPr lang="pl-PL" dirty="0">
                <a:latin typeface="+mj-lt"/>
              </a:rPr>
              <a:t>Z widocznej listy należy wybrać </a:t>
            </a:r>
            <a:r>
              <a:rPr lang="pl-PL" i="1" dirty="0">
                <a:latin typeface="+mj-lt"/>
              </a:rPr>
              <a:t>„Konkurs Działaj Lokalnie 2025</a:t>
            </a:r>
            <a:r>
              <a:rPr lang="pl-PL" dirty="0">
                <a:latin typeface="+mj-lt"/>
              </a:rPr>
              <a:t>” poprzez kliknięcie </a:t>
            </a:r>
            <a:r>
              <a:rPr lang="pl-PL" i="1" dirty="0">
                <a:latin typeface="+mj-lt"/>
              </a:rPr>
              <a:t>„+ utwórz wniosek”. </a:t>
            </a:r>
          </a:p>
          <a:p>
            <a:pPr algn="just"/>
            <a:endParaRPr lang="pl-PL" dirty="0"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406">
            <a:off x="9158247" y="4337639"/>
            <a:ext cx="1984007" cy="17808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2" b="70979"/>
          <a:stretch/>
        </p:blipFill>
        <p:spPr>
          <a:xfrm>
            <a:off x="-64207" y="1719000"/>
            <a:ext cx="304261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266663" y="3243649"/>
            <a:ext cx="1862254" cy="681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0537902" y="1282390"/>
            <a:ext cx="1182030" cy="26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9" y="122141"/>
            <a:ext cx="11760178" cy="66151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266663" y="2670532"/>
            <a:ext cx="1862254" cy="797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27512" y="825575"/>
            <a:ext cx="11753385" cy="1449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flipV="1">
            <a:off x="10426390" y="1404669"/>
            <a:ext cx="1182029" cy="2693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306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787</Words>
  <Application>Microsoft Office PowerPoint</Application>
  <PresentationFormat>Panoramiczny</PresentationFormat>
  <Paragraphs>106</Paragraphs>
  <Slides>24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Config</vt:lpstr>
      <vt:lpstr>Motyw pakietu Office</vt:lpstr>
      <vt:lpstr>Projekt niestandardowy</vt:lpstr>
      <vt:lpstr>Generator społeczny   –  szkolenie dla wnioskodawców</vt:lpstr>
      <vt:lpstr>Prezentacja programu PowerPoint</vt:lpstr>
      <vt:lpstr>Termin składania wniosków: 03.03.2025 r. – 03.04.2025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Polcentrum Polcentrum</cp:lastModifiedBy>
  <cp:revision>166</cp:revision>
  <cp:lastPrinted>2023-03-15T10:47:32Z</cp:lastPrinted>
  <dcterms:created xsi:type="dcterms:W3CDTF">2021-03-24T14:14:58Z</dcterms:created>
  <dcterms:modified xsi:type="dcterms:W3CDTF">2025-02-28T13:24:15Z</dcterms:modified>
</cp:coreProperties>
</file>